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66" r:id="rId1"/>
  </p:sldMasterIdLst>
  <p:notesMasterIdLst>
    <p:notesMasterId r:id="rId25"/>
  </p:notesMasterIdLst>
  <p:sldIdLst>
    <p:sldId id="44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6" r:id="rId15"/>
    <p:sldId id="272" r:id="rId16"/>
    <p:sldId id="273" r:id="rId17"/>
    <p:sldId id="277" r:id="rId18"/>
    <p:sldId id="274" r:id="rId19"/>
    <p:sldId id="280" r:id="rId20"/>
    <p:sldId id="281" r:id="rId21"/>
    <p:sldId id="449" r:id="rId22"/>
    <p:sldId id="447" r:id="rId23"/>
    <p:sldId id="450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y Forgione" initials="AF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9825" autoAdjust="0"/>
  </p:normalViewPr>
  <p:slideViewPr>
    <p:cSldViewPr snapToGrid="0">
      <p:cViewPr varScale="1">
        <p:scale>
          <a:sx n="128" d="100"/>
          <a:sy n="128" d="100"/>
        </p:scale>
        <p:origin x="142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45319-B9E0-43F1-AB86-9084E2A93DB8}" type="datetimeFigureOut">
              <a:rPr lang="it-IT" smtClean="0"/>
              <a:t>17/03/20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C258E1-0A91-43A0-ADFE-D472452FA24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6404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6"/>
            <a:ext cx="6517482" cy="2509213"/>
          </a:xfrm>
        </p:spPr>
        <p:txBody>
          <a:bodyPr anchor="b">
            <a:normAutofit/>
          </a:bodyPr>
          <a:lstStyle>
            <a:lvl1pPr algn="ctr">
              <a:defRPr sz="4200"/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1"/>
            <a:ext cx="6517482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59053" y="5883276"/>
            <a:ext cx="20574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331" y="5883276"/>
            <a:ext cx="500466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5509" y="5883276"/>
            <a:ext cx="573161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Immagine 7" descr="logo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0586" y="487452"/>
            <a:ext cx="1690245" cy="168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311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18519"/>
            <a:ext cx="7773338" cy="766872"/>
          </a:xfrm>
        </p:spPr>
        <p:txBody>
          <a:bodyPr>
            <a:normAutofit/>
          </a:bodyPr>
          <a:lstStyle>
            <a:lvl1pPr>
              <a:defRPr sz="3200" cap="none"/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 hasCustomPrompt="1"/>
          </p:nvPr>
        </p:nvSpPr>
        <p:spPr>
          <a:xfrm>
            <a:off x="685330" y="1526494"/>
            <a:ext cx="7772870" cy="4951485"/>
          </a:xfrm>
        </p:spPr>
        <p:txBody>
          <a:bodyPr/>
          <a:lstStyle>
            <a:lvl1pPr>
              <a:defRPr cap="none"/>
            </a:lvl1pPr>
            <a:lvl2pPr>
              <a:defRPr cap="none"/>
            </a:lvl2pPr>
            <a:lvl3pPr>
              <a:defRPr cap="none"/>
            </a:lvl3pPr>
            <a:lvl4pPr>
              <a:defRPr cap="none"/>
            </a:lvl4pPr>
            <a:lvl5pPr>
              <a:defRPr cap="none"/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566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805355"/>
          </a:xfrm>
        </p:spPr>
        <p:txBody>
          <a:bodyPr/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1616289"/>
            <a:ext cx="3829520" cy="4836036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1616289"/>
            <a:ext cx="3829050" cy="4836036"/>
          </a:xfrm>
        </p:spPr>
        <p:txBody>
          <a:bodyPr/>
          <a:lstStyle/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128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405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2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523494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7925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1603460"/>
            <a:ext cx="7773339" cy="48616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687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  <p:sldLayoutId id="2147484068" r:id="rId2"/>
    <p:sldLayoutId id="2147484070" r:id="rId3"/>
    <p:sldLayoutId id="2147484072" r:id="rId4"/>
    <p:sldLayoutId id="2147484079" r:id="rId5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313259" y="1284047"/>
            <a:ext cx="6517482" cy="2029837"/>
          </a:xfrm>
        </p:spPr>
        <p:txBody>
          <a:bodyPr>
            <a:normAutofit fontScale="90000"/>
          </a:bodyPr>
          <a:lstStyle/>
          <a:p>
            <a:r>
              <a:rPr lang="it-IT" sz="2800" dirty="0"/>
              <a:t>Corso di laurea in Informatica</a:t>
            </a:r>
            <a:br>
              <a:rPr lang="it-IT" sz="2800" dirty="0"/>
            </a:br>
            <a:br>
              <a:rPr lang="it-IT" dirty="0"/>
            </a:br>
            <a:r>
              <a:rPr lang="it-IT" cap="none" dirty="0"/>
              <a:t>Tecnologie Software per il Web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WEBSITE DESIGN</a:t>
            </a:r>
            <a:endParaRPr lang="it-IT" dirty="0"/>
          </a:p>
        </p:txBody>
      </p:sp>
      <p:sp>
        <p:nvSpPr>
          <p:cNvPr id="7" name="CasellaDiTesto 6"/>
          <p:cNvSpPr txBox="1"/>
          <p:nvPr/>
        </p:nvSpPr>
        <p:spPr>
          <a:xfrm>
            <a:off x="1320206" y="5608376"/>
            <a:ext cx="169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a.a</a:t>
            </a:r>
            <a:r>
              <a:rPr lang="it-IT" dirty="0"/>
              <a:t>. 2019-2020</a:t>
            </a:r>
          </a:p>
        </p:txBody>
      </p:sp>
    </p:spTree>
    <p:extLst>
      <p:ext uri="{BB962C8B-B14F-4D97-AF65-F5344CB8AC3E}">
        <p14:creationId xmlns:p14="http://schemas.microsoft.com/office/powerpoint/2010/main" val="2534110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5332" y="258320"/>
            <a:ext cx="7773338" cy="766872"/>
          </a:xfrm>
        </p:spPr>
        <p:txBody>
          <a:bodyPr/>
          <a:lstStyle/>
          <a:p>
            <a:r>
              <a:rPr lang="it-IT" dirty="0"/>
              <a:t>Organizza i contenuti del sito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685330" y="1185253"/>
            <a:ext cx="7772870" cy="4951485"/>
          </a:xfrm>
        </p:spPr>
        <p:txBody>
          <a:bodyPr/>
          <a:lstStyle/>
          <a:p>
            <a:r>
              <a:rPr lang="it-IT" b="1" i="1" dirty="0"/>
              <a:t>Un sito Web è uno strumento di comunicazione!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028" y="1815241"/>
            <a:ext cx="7266585" cy="5042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106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procedere?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it-IT" b="1" i="1" dirty="0"/>
              <a:t>Utilizza dei post-it!!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372" y="2271149"/>
            <a:ext cx="5275717" cy="445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71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685330" y="385568"/>
            <a:ext cx="7772870" cy="6092412"/>
          </a:xfrm>
        </p:spPr>
        <p:txBody>
          <a:bodyPr/>
          <a:lstStyle/>
          <a:p>
            <a:r>
              <a:rPr lang="it-IT" b="1" i="1" dirty="0"/>
              <a:t>Scrivi ogni contenuto in un post-it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235" y="992507"/>
            <a:ext cx="6821420" cy="586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572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Ordina i contenuti in mazzi collegati fra loro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598" y="1563830"/>
            <a:ext cx="6821335" cy="529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872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Dai ad ogni mazzo un nome corto e descrittivo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115" y="1338896"/>
            <a:ext cx="5773010" cy="551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495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156" y="611259"/>
            <a:ext cx="6193204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788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Aggiungi i link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81" y="1303657"/>
            <a:ext cx="8619103" cy="555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108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725470"/>
          </a:xfrm>
        </p:spPr>
        <p:txBody>
          <a:bodyPr>
            <a:normAutofit/>
          </a:bodyPr>
          <a:lstStyle/>
          <a:p>
            <a:r>
              <a:rPr lang="en-US" dirty="0" err="1"/>
              <a:t>Diagramma</a:t>
            </a:r>
            <a:r>
              <a:rPr lang="en-US" dirty="0"/>
              <a:t> </a:t>
            </a:r>
            <a:r>
              <a:rPr lang="en-US" dirty="0" err="1"/>
              <a:t>navigazionale</a:t>
            </a:r>
            <a:r>
              <a:rPr lang="en-US" dirty="0"/>
              <a:t> con le Servlet</a:t>
            </a:r>
          </a:p>
        </p:txBody>
      </p:sp>
      <p:grpSp>
        <p:nvGrpSpPr>
          <p:cNvPr id="3" name="Gruppo 2"/>
          <p:cNvGrpSpPr/>
          <p:nvPr/>
        </p:nvGrpSpPr>
        <p:grpSpPr>
          <a:xfrm>
            <a:off x="285720" y="1000108"/>
            <a:ext cx="8715436" cy="5782828"/>
            <a:chOff x="285720" y="1000108"/>
            <a:chExt cx="8715436" cy="5782828"/>
          </a:xfrm>
        </p:grpSpPr>
        <p:sp>
          <p:nvSpPr>
            <p:cNvPr id="4" name="Documento 3"/>
            <p:cNvSpPr/>
            <p:nvPr/>
          </p:nvSpPr>
          <p:spPr>
            <a:xfrm>
              <a:off x="642910" y="1285860"/>
              <a:ext cx="1428760" cy="642942"/>
            </a:xfrm>
            <a:prstGeom prst="flowChartDocumen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index.jsp</a:t>
              </a:r>
              <a:endParaRPr lang="it-IT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6" name="Rettangolo 5"/>
            <p:cNvSpPr/>
            <p:nvPr/>
          </p:nvSpPr>
          <p:spPr>
            <a:xfrm>
              <a:off x="3357554" y="1000108"/>
              <a:ext cx="4929222" cy="100013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index.action?name</a:t>
              </a:r>
              <a:r>
                <a:rPr lang="it-IT" dirty="0">
                  <a:solidFill>
                    <a:schemeClr val="accent1">
                      <a:lumMod val="50000"/>
                    </a:schemeClr>
                  </a:solidFill>
                </a:rPr>
                <a:t>=Michele Risi</a:t>
              </a:r>
            </a:p>
            <a:p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class</a:t>
              </a:r>
              <a:r>
                <a:rPr lang="it-IT" dirty="0">
                  <a:solidFill>
                    <a:schemeClr val="accent1">
                      <a:lumMod val="50000"/>
                    </a:schemeClr>
                  </a:solidFill>
                </a:rPr>
                <a:t>: </a:t>
              </a:r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IndexAction</a:t>
              </a:r>
              <a:endParaRPr lang="it-IT" baseline="300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7" name="Documento 6"/>
            <p:cNvSpPr/>
            <p:nvPr/>
          </p:nvSpPr>
          <p:spPr>
            <a:xfrm>
              <a:off x="6000760" y="2500306"/>
              <a:ext cx="2643206" cy="928694"/>
            </a:xfrm>
            <a:prstGeom prst="flowChartDocumen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>
                  <a:solidFill>
                    <a:schemeClr val="accent1">
                      <a:lumMod val="50000"/>
                    </a:schemeClr>
                  </a:solidFill>
                </a:rPr>
                <a:t>/</a:t>
              </a:r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jsp</a:t>
              </a:r>
              <a:r>
                <a:rPr lang="it-IT" dirty="0">
                  <a:solidFill>
                    <a:schemeClr val="accent1">
                      <a:lumMod val="50000"/>
                    </a:schemeClr>
                  </a:solidFill>
                </a:rPr>
                <a:t>/</a:t>
              </a:r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index.jsp</a:t>
              </a:r>
              <a:endParaRPr lang="it-IT" dirty="0">
                <a:solidFill>
                  <a:schemeClr val="accent1">
                    <a:lumMod val="50000"/>
                  </a:schemeClr>
                </a:solidFill>
              </a:endParaRPr>
            </a:p>
            <a:p>
              <a:pPr algn="ctr"/>
              <a:r>
                <a:rPr lang="it-IT" dirty="0" err="1">
                  <a:solidFill>
                    <a:srgbClr val="00B050"/>
                  </a:solidFill>
                </a:rPr>
                <a:t>form</a:t>
              </a:r>
              <a:r>
                <a:rPr lang="it-IT" dirty="0">
                  <a:solidFill>
                    <a:schemeClr val="accent1">
                      <a:lumMod val="50000"/>
                    </a:schemeClr>
                  </a:solidFill>
                </a:rPr>
                <a:t>: </a:t>
              </a:r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name</a:t>
              </a:r>
              <a:r>
                <a:rPr lang="it-IT" dirty="0">
                  <a:solidFill>
                    <a:schemeClr val="accent1">
                      <a:lumMod val="50000"/>
                    </a:schemeClr>
                  </a:solidFill>
                </a:rPr>
                <a:t>, </a:t>
              </a:r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dateBirth</a:t>
              </a:r>
              <a:endParaRPr lang="it-IT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8" name="Documento 7"/>
            <p:cNvSpPr/>
            <p:nvPr/>
          </p:nvSpPr>
          <p:spPr>
            <a:xfrm>
              <a:off x="428596" y="4155624"/>
              <a:ext cx="3286148" cy="845012"/>
            </a:xfrm>
            <a:prstGeom prst="flowChartDocumen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>
                  <a:solidFill>
                    <a:schemeClr val="accent1">
                      <a:lumMod val="50000"/>
                    </a:schemeClr>
                  </a:solidFill>
                </a:rPr>
                <a:t>/</a:t>
              </a:r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jsp</a:t>
              </a:r>
              <a:r>
                <a:rPr lang="it-IT" dirty="0">
                  <a:solidFill>
                    <a:schemeClr val="accent1">
                      <a:lumMod val="50000"/>
                    </a:schemeClr>
                  </a:solidFill>
                </a:rPr>
                <a:t>/</a:t>
              </a:r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helloAge.jsp</a:t>
              </a:r>
              <a:endParaRPr lang="it-IT" dirty="0">
                <a:solidFill>
                  <a:schemeClr val="accent1">
                    <a:lumMod val="50000"/>
                  </a:schemeClr>
                </a:solidFill>
              </a:endParaRPr>
            </a:p>
            <a:p>
              <a:pPr algn="ctr"/>
              <a:r>
                <a:rPr lang="it-IT" dirty="0" err="1">
                  <a:solidFill>
                    <a:srgbClr val="00B050"/>
                  </a:solidFill>
                </a:rPr>
                <a:t>form</a:t>
              </a:r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:name,dateBirth,age</a:t>
              </a:r>
              <a:endParaRPr lang="it-IT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9" name="Rettangolo 8"/>
            <p:cNvSpPr/>
            <p:nvPr/>
          </p:nvSpPr>
          <p:spPr>
            <a:xfrm>
              <a:off x="357158" y="2500306"/>
              <a:ext cx="4857784" cy="78581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helloAge.action</a:t>
              </a:r>
              <a:endParaRPr lang="it-IT" dirty="0">
                <a:solidFill>
                  <a:schemeClr val="accent1">
                    <a:lumMod val="50000"/>
                  </a:schemeClr>
                </a:solidFill>
              </a:endParaRPr>
            </a:p>
            <a:p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class</a:t>
              </a:r>
              <a:r>
                <a:rPr lang="it-IT" dirty="0">
                  <a:solidFill>
                    <a:schemeClr val="accent1">
                      <a:lumMod val="50000"/>
                    </a:schemeClr>
                  </a:solidFill>
                </a:rPr>
                <a:t>: </a:t>
              </a:r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HelloAgeAction</a:t>
              </a:r>
              <a:endParaRPr lang="it-IT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cxnSp>
          <p:nvCxnSpPr>
            <p:cNvPr id="20" name="Connettore 2 19"/>
            <p:cNvCxnSpPr>
              <a:endCxn id="6" idx="1"/>
            </p:cNvCxnSpPr>
            <p:nvPr/>
          </p:nvCxnSpPr>
          <p:spPr>
            <a:xfrm>
              <a:off x="2071670" y="1500174"/>
              <a:ext cx="1285884" cy="1588"/>
            </a:xfrm>
            <a:prstGeom prst="straightConnector1">
              <a:avLst/>
            </a:prstGeom>
            <a:ln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4 27"/>
            <p:cNvCxnSpPr>
              <a:stCxn id="9" idx="2"/>
              <a:endCxn id="7" idx="2"/>
            </p:cNvCxnSpPr>
            <p:nvPr/>
          </p:nvCxnSpPr>
          <p:spPr>
            <a:xfrm rot="16200000" flipH="1">
              <a:off x="5013467" y="1058706"/>
              <a:ext cx="81479" cy="4536313"/>
            </a:xfrm>
            <a:prstGeom prst="bentConnector3">
              <a:avLst>
                <a:gd name="adj1" fmla="val 455916"/>
              </a:avLst>
            </a:prstGeom>
            <a:ln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Forma 36"/>
            <p:cNvCxnSpPr>
              <a:endCxn id="9" idx="3"/>
            </p:cNvCxnSpPr>
            <p:nvPr/>
          </p:nvCxnSpPr>
          <p:spPr>
            <a:xfrm rot="10800000">
              <a:off x="5214942" y="2893215"/>
              <a:ext cx="785818" cy="1588"/>
            </a:xfrm>
            <a:prstGeom prst="bentConnector3">
              <a:avLst>
                <a:gd name="adj1" fmla="val 50000"/>
              </a:avLst>
            </a:prstGeom>
            <a:ln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4 43"/>
            <p:cNvCxnSpPr>
              <a:stCxn id="9" idx="1"/>
            </p:cNvCxnSpPr>
            <p:nvPr/>
          </p:nvCxnSpPr>
          <p:spPr>
            <a:xfrm rot="10800000" flipH="1" flipV="1">
              <a:off x="357158" y="2893215"/>
              <a:ext cx="71438" cy="1655318"/>
            </a:xfrm>
            <a:prstGeom prst="bentConnector3">
              <a:avLst>
                <a:gd name="adj1" fmla="val -319998"/>
              </a:avLst>
            </a:prstGeom>
            <a:ln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Forma 45"/>
            <p:cNvCxnSpPr>
              <a:stCxn id="6" idx="3"/>
            </p:cNvCxnSpPr>
            <p:nvPr/>
          </p:nvCxnSpPr>
          <p:spPr>
            <a:xfrm>
              <a:off x="8286776" y="1500174"/>
              <a:ext cx="357190" cy="1393041"/>
            </a:xfrm>
            <a:prstGeom prst="bentConnector3">
              <a:avLst>
                <a:gd name="adj1" fmla="val 164000"/>
              </a:avLst>
            </a:prstGeom>
            <a:ln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CasellaDiTesto 55"/>
            <p:cNvSpPr txBox="1"/>
            <p:nvPr/>
          </p:nvSpPr>
          <p:spPr>
            <a:xfrm>
              <a:off x="2357422" y="1214422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/>
                <a:t>input</a:t>
              </a:r>
            </a:p>
          </p:txBody>
        </p:sp>
        <p:sp>
          <p:nvSpPr>
            <p:cNvPr id="57" name="CasellaDiTesto 56"/>
            <p:cNvSpPr txBox="1"/>
            <p:nvPr/>
          </p:nvSpPr>
          <p:spPr>
            <a:xfrm>
              <a:off x="7858148" y="2000240"/>
              <a:ext cx="1018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/>
                <a:t>success</a:t>
              </a:r>
            </a:p>
          </p:txBody>
        </p:sp>
        <p:sp>
          <p:nvSpPr>
            <p:cNvPr id="58" name="CasellaDiTesto 57"/>
            <p:cNvSpPr txBox="1"/>
            <p:nvPr/>
          </p:nvSpPr>
          <p:spPr>
            <a:xfrm>
              <a:off x="5286380" y="257786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/>
                <a:t>input</a:t>
              </a:r>
            </a:p>
          </p:txBody>
        </p:sp>
        <p:sp>
          <p:nvSpPr>
            <p:cNvPr id="59" name="CasellaDiTesto 58"/>
            <p:cNvSpPr txBox="1"/>
            <p:nvPr/>
          </p:nvSpPr>
          <p:spPr>
            <a:xfrm>
              <a:off x="4429124" y="3286124"/>
              <a:ext cx="13644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err="1"/>
                <a:t>error</a:t>
              </a:r>
              <a:r>
                <a:rPr lang="it-IT"/>
                <a:t>/</a:t>
              </a:r>
              <a:r>
                <a:rPr lang="it-IT" err="1"/>
                <a:t>failure</a:t>
              </a:r>
              <a:endParaRPr lang="it-IT"/>
            </a:p>
          </p:txBody>
        </p:sp>
        <p:sp>
          <p:nvSpPr>
            <p:cNvPr id="60" name="CasellaDiTesto 59"/>
            <p:cNvSpPr txBox="1"/>
            <p:nvPr/>
          </p:nvSpPr>
          <p:spPr>
            <a:xfrm>
              <a:off x="285720" y="3643314"/>
              <a:ext cx="1018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/>
                <a:t>success</a:t>
              </a:r>
            </a:p>
          </p:txBody>
        </p:sp>
        <p:sp>
          <p:nvSpPr>
            <p:cNvPr id="25" name="Rettangolo 24"/>
            <p:cNvSpPr/>
            <p:nvPr/>
          </p:nvSpPr>
          <p:spPr>
            <a:xfrm>
              <a:off x="4429124" y="4012748"/>
              <a:ext cx="4572032" cy="106680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helloWorld.action</a:t>
              </a:r>
              <a:endParaRPr lang="it-IT" dirty="0">
                <a:solidFill>
                  <a:schemeClr val="accent1">
                    <a:lumMod val="50000"/>
                  </a:schemeClr>
                </a:solidFill>
              </a:endParaRPr>
            </a:p>
            <a:p>
              <a:pPr algn="ctr"/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class</a:t>
              </a:r>
              <a:r>
                <a:rPr lang="it-IT" dirty="0">
                  <a:solidFill>
                    <a:schemeClr val="accent1">
                      <a:lumMod val="50000"/>
                    </a:schemeClr>
                  </a:solidFill>
                </a:rPr>
                <a:t>: </a:t>
              </a:r>
              <a:r>
                <a:rPr lang="it-IT" dirty="0" err="1">
                  <a:solidFill>
                    <a:schemeClr val="accent1">
                      <a:lumMod val="50000"/>
                    </a:schemeClr>
                  </a:solidFill>
                </a:rPr>
                <a:t>HelloWorldAction</a:t>
              </a:r>
              <a:endParaRPr lang="it-IT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cxnSp>
          <p:nvCxnSpPr>
            <p:cNvPr id="27" name="Connettore 2 26"/>
            <p:cNvCxnSpPr>
              <a:endCxn id="25" idx="1"/>
            </p:cNvCxnSpPr>
            <p:nvPr/>
          </p:nvCxnSpPr>
          <p:spPr>
            <a:xfrm flipV="1">
              <a:off x="3714744" y="4546151"/>
              <a:ext cx="714380" cy="2382"/>
            </a:xfrm>
            <a:prstGeom prst="straightConnector1">
              <a:avLst/>
            </a:prstGeom>
            <a:ln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CasellaDiTesto 31"/>
            <p:cNvSpPr txBox="1"/>
            <p:nvPr/>
          </p:nvSpPr>
          <p:spPr>
            <a:xfrm>
              <a:off x="3731752" y="4214818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/>
                <a:t>input</a:t>
              </a:r>
            </a:p>
          </p:txBody>
        </p:sp>
        <p:sp>
          <p:nvSpPr>
            <p:cNvPr id="75" name="CasellaDiTesto 74"/>
            <p:cNvSpPr txBox="1"/>
            <p:nvPr/>
          </p:nvSpPr>
          <p:spPr>
            <a:xfrm>
              <a:off x="2857488" y="3714752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/>
                <a:t>failure</a:t>
              </a:r>
            </a:p>
          </p:txBody>
        </p:sp>
        <p:cxnSp>
          <p:nvCxnSpPr>
            <p:cNvPr id="76" name="Connettore 4 75"/>
            <p:cNvCxnSpPr>
              <a:stCxn id="25" idx="0"/>
            </p:cNvCxnSpPr>
            <p:nvPr/>
          </p:nvCxnSpPr>
          <p:spPr>
            <a:xfrm rot="16200000" flipH="1" flipV="1">
              <a:off x="4321967" y="1762451"/>
              <a:ext cx="142876" cy="4643470"/>
            </a:xfrm>
            <a:prstGeom prst="bentConnector3">
              <a:avLst>
                <a:gd name="adj1" fmla="val -159999"/>
              </a:avLst>
            </a:prstGeom>
            <a:ln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CasellaDiTesto 78"/>
            <p:cNvSpPr txBox="1"/>
            <p:nvPr/>
          </p:nvSpPr>
          <p:spPr>
            <a:xfrm>
              <a:off x="4929190" y="5258494"/>
              <a:ext cx="1018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/>
                <a:t>success</a:t>
              </a:r>
            </a:p>
          </p:txBody>
        </p:sp>
        <p:sp>
          <p:nvSpPr>
            <p:cNvPr id="80" name="CasellaDiTesto 79"/>
            <p:cNvSpPr txBox="1"/>
            <p:nvPr/>
          </p:nvSpPr>
          <p:spPr>
            <a:xfrm>
              <a:off x="5857884" y="6072206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/>
                <a:t>error</a:t>
              </a:r>
            </a:p>
          </p:txBody>
        </p:sp>
        <p:sp>
          <p:nvSpPr>
            <p:cNvPr id="81" name="Documento 80"/>
            <p:cNvSpPr/>
            <p:nvPr/>
          </p:nvSpPr>
          <p:spPr>
            <a:xfrm>
              <a:off x="428596" y="5286388"/>
              <a:ext cx="4143404" cy="642942"/>
            </a:xfrm>
            <a:prstGeom prst="flowChartDocumen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>
                  <a:solidFill>
                    <a:schemeClr val="accent1">
                      <a:lumMod val="50000"/>
                    </a:schemeClr>
                  </a:solidFill>
                </a:rPr>
                <a:t>/jsp/helloWorld.jsp</a:t>
              </a:r>
            </a:p>
            <a:p>
              <a:pPr algn="ctr"/>
              <a:r>
                <a:rPr lang="it-IT">
                  <a:solidFill>
                    <a:srgbClr val="00B050"/>
                  </a:solidFill>
                </a:rPr>
                <a:t>property</a:t>
              </a:r>
              <a:r>
                <a:rPr lang="it-IT">
                  <a:solidFill>
                    <a:schemeClr val="accent1">
                      <a:lumMod val="50000"/>
                    </a:schemeClr>
                  </a:solidFill>
                </a:rPr>
                <a:t>:name,dateBirth,age,dateNow</a:t>
              </a:r>
            </a:p>
          </p:txBody>
        </p:sp>
        <p:sp>
          <p:nvSpPr>
            <p:cNvPr id="82" name="Documento 81"/>
            <p:cNvSpPr/>
            <p:nvPr/>
          </p:nvSpPr>
          <p:spPr>
            <a:xfrm>
              <a:off x="428596" y="6072205"/>
              <a:ext cx="5429288" cy="710731"/>
            </a:xfrm>
            <a:prstGeom prst="flowChartDocumen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>
                  <a:solidFill>
                    <a:schemeClr val="accent1">
                      <a:lumMod val="50000"/>
                    </a:schemeClr>
                  </a:solidFill>
                </a:rPr>
                <a:t>/jsp/helloError.jsp</a:t>
              </a:r>
            </a:p>
            <a:p>
              <a:pPr algn="ctr"/>
              <a:r>
                <a:rPr lang="en-US">
                  <a:solidFill>
                    <a:srgbClr val="FF0000"/>
                  </a:solidFill>
                </a:rPr>
                <a:t>“The age </a:t>
              </a:r>
              <a:r>
                <a:rPr lang="en-US">
                  <a:solidFill>
                    <a:srgbClr val="00B050"/>
                  </a:solidFill>
                </a:rPr>
                <a:t>property</a:t>
              </a:r>
              <a:r>
                <a:rPr lang="en-US">
                  <a:solidFill>
                    <a:schemeClr val="accent1">
                      <a:lumMod val="50000"/>
                    </a:schemeClr>
                  </a:solidFill>
                </a:rPr>
                <a:t>:age </a:t>
              </a:r>
              <a:r>
                <a:rPr lang="en-US">
                  <a:solidFill>
                    <a:srgbClr val="FF0000"/>
                  </a:solidFill>
                </a:rPr>
                <a:t>is not correct!”</a:t>
              </a:r>
              <a:endParaRPr lang="it-IT">
                <a:solidFill>
                  <a:srgbClr val="FF0000"/>
                </a:solidFill>
              </a:endParaRPr>
            </a:p>
          </p:txBody>
        </p:sp>
        <p:cxnSp>
          <p:nvCxnSpPr>
            <p:cNvPr id="84" name="Forma 83"/>
            <p:cNvCxnSpPr>
              <a:stCxn id="25" idx="2"/>
            </p:cNvCxnSpPr>
            <p:nvPr/>
          </p:nvCxnSpPr>
          <p:spPr>
            <a:xfrm rot="5400000">
              <a:off x="5379418" y="4272136"/>
              <a:ext cx="528305" cy="2143140"/>
            </a:xfrm>
            <a:prstGeom prst="bentConnector2">
              <a:avLst/>
            </a:prstGeom>
            <a:ln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Forma 85"/>
            <p:cNvCxnSpPr>
              <a:stCxn id="25" idx="2"/>
            </p:cNvCxnSpPr>
            <p:nvPr/>
          </p:nvCxnSpPr>
          <p:spPr>
            <a:xfrm rot="5400000">
              <a:off x="5629451" y="5307987"/>
              <a:ext cx="1314123" cy="857256"/>
            </a:xfrm>
            <a:prstGeom prst="bentConnector2">
              <a:avLst/>
            </a:prstGeom>
            <a:ln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97944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del DB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it-IT" dirty="0"/>
              <a:t>Schema relazionale della basi </a:t>
            </a:r>
            <a:r>
              <a:rPr lang="it-IT"/>
              <a:t>di dati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21" y="1998493"/>
            <a:ext cx="86741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201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D7AA0-0860-7443-AA92-3EFE45720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Suggerimenti per il 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945B0-59B6-2A46-8182-558626757DF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it-IT" dirty="0"/>
              <a:t>Tenere presente che:</a:t>
            </a:r>
          </a:p>
          <a:p>
            <a:r>
              <a:rPr lang="it-IT" dirty="0"/>
              <a:t>Quando un prodotto è nel catalogo e viene venduto va memorizzato il prezzo di vendita, altrimenti quando si va a modificare il prezzo nel catalogo tutti gli ordini antecedenti riporteranno dati errati.</a:t>
            </a:r>
          </a:p>
          <a:p>
            <a:r>
              <a:rPr lang="it-IT" dirty="0"/>
              <a:t>Realizzare il DB tenendo presente come deve essere emessa una fattura</a:t>
            </a:r>
          </a:p>
          <a:p>
            <a:r>
              <a:rPr lang="it-IT" dirty="0"/>
              <a:t>Anche l’iva va memorizzata all’atto dell’acquisto.</a:t>
            </a:r>
          </a:p>
          <a:p>
            <a:r>
              <a:rPr lang="it-IT" dirty="0"/>
              <a:t>Cosa </a:t>
            </a:r>
            <a:r>
              <a:rPr lang="it-IT" dirty="0" err="1"/>
              <a:t>sccederebbe</a:t>
            </a:r>
            <a:r>
              <a:rPr lang="it-IT" dirty="0"/>
              <a:t> alle fatture vecchie se l’iva aumentasse? Se andassimo a rigenerarle avremmo tutti importi sbagliati.</a:t>
            </a:r>
          </a:p>
        </p:txBody>
      </p:sp>
    </p:spTree>
    <p:extLst>
      <p:ext uri="{BB962C8B-B14F-4D97-AF65-F5344CB8AC3E}">
        <p14:creationId xmlns:p14="http://schemas.microsoft.com/office/powerpoint/2010/main" val="1935176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5332" y="277278"/>
            <a:ext cx="7773338" cy="766872"/>
          </a:xfrm>
        </p:spPr>
        <p:txBody>
          <a:bodyPr/>
          <a:lstStyle/>
          <a:p>
            <a:r>
              <a:rPr lang="it-IT" dirty="0"/>
              <a:t>Website Design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685330" y="1052547"/>
            <a:ext cx="7772870" cy="4951485"/>
          </a:xfrm>
        </p:spPr>
        <p:txBody>
          <a:bodyPr/>
          <a:lstStyle/>
          <a:p>
            <a:r>
              <a:rPr lang="it-IT" dirty="0"/>
              <a:t>Determinare il diagramma </a:t>
            </a:r>
            <a:r>
              <a:rPr lang="it-IT" dirty="0" err="1"/>
              <a:t>navigazionale</a:t>
            </a:r>
            <a:r>
              <a:rPr lang="it-IT" dirty="0"/>
              <a:t> </a:t>
            </a:r>
            <a:r>
              <a:rPr lang="it-IT" i="1" dirty="0"/>
              <a:t>(aggiornarlo sempre)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05182"/>
            <a:ext cx="9169395" cy="465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08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75444-F2FD-BA42-8F99-57CFB318A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A1BC3E-AF49-944D-8E7D-4F64E50E2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388" y="-979022"/>
            <a:ext cx="5978364" cy="7837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722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E8C4D-8A14-2E4C-BF79-7F38BD1FF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31" y="2138723"/>
            <a:ext cx="7773339" cy="1227048"/>
          </a:xfrm>
        </p:spPr>
        <p:txBody>
          <a:bodyPr/>
          <a:lstStyle/>
          <a:p>
            <a:r>
              <a:rPr lang="it-IT" dirty="0"/>
              <a:t>CHECKLIST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629C0-AC82-3446-8AF0-ED5F5B10B0F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8453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4CBAC-4468-0C4D-9744-D44EE880D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Checklist</a:t>
            </a:r>
            <a:r>
              <a:rPr lang="it-IT" dirty="0"/>
              <a:t> per il superamento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40AB8-994A-EA4D-A651-8F9B371ABDC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330" y="1235414"/>
            <a:ext cx="7772870" cy="5418306"/>
          </a:xfrm>
        </p:spPr>
        <p:txBody>
          <a:bodyPr>
            <a:normAutofit fontScale="55000" lnSpcReduction="20000"/>
          </a:bodyPr>
          <a:lstStyle/>
          <a:p>
            <a:r>
              <a:rPr lang="it-IT" dirty="0"/>
              <a:t>.   </a:t>
            </a:r>
            <a:r>
              <a:rPr lang="en-IT" dirty="0"/>
              <a:t>Il progetto è di gruppo (max tre persone). E' possibile suddividersi i compiti durante lo sviluppo, ma nel momento della discussione tutti devono essere a conoscenza dei contenuti e delle funzionalità dell'intero progetto. </a:t>
            </a:r>
            <a:endParaRPr lang="en-IT" sz="1800" dirty="0"/>
          </a:p>
          <a:p>
            <a:r>
              <a:rPr lang="it-IT" dirty="0"/>
              <a:t>.   </a:t>
            </a:r>
            <a:r>
              <a:rPr lang="en-IT" dirty="0"/>
              <a:t>Il sito deve essere di commercio elettronico:</a:t>
            </a:r>
            <a:endParaRPr lang="en-IT" sz="1800" dirty="0"/>
          </a:p>
          <a:p>
            <a:pPr lvl="0"/>
            <a:r>
              <a:rPr lang="en-IT" dirty="0"/>
              <a:t>il cliente deve poter inserire prodotti nel carrello, variarne la quantità</a:t>
            </a:r>
            <a:r>
              <a:rPr lang="it-IT" dirty="0"/>
              <a:t>, rimuoverli dal carrello, svuotare il carrello</a:t>
            </a:r>
            <a:r>
              <a:rPr lang="en-IT" dirty="0"/>
              <a:t>.</a:t>
            </a:r>
            <a:endParaRPr lang="en-IT" sz="1800" dirty="0"/>
          </a:p>
          <a:p>
            <a:pPr lvl="0"/>
            <a:r>
              <a:rPr lang="en-IT" dirty="0"/>
              <a:t>Una volta confermato l'ordine deve essere possibile visualizzare l'ordine nell'elenco degli ordini effettuati e va svuotato il carrello.</a:t>
            </a:r>
            <a:endParaRPr lang="en-IT" sz="1800" dirty="0"/>
          </a:p>
          <a:p>
            <a:r>
              <a:rPr lang="en-IT" dirty="0"/>
              <a:t> </a:t>
            </a:r>
            <a:endParaRPr lang="en-IT" sz="1800" dirty="0"/>
          </a:p>
          <a:p>
            <a:r>
              <a:rPr lang="en-IT" dirty="0"/>
              <a:t>·     Il sito deve essere responsive;</a:t>
            </a:r>
            <a:endParaRPr lang="en-IT" sz="1800" dirty="0"/>
          </a:p>
          <a:p>
            <a:r>
              <a:rPr lang="en-IT" dirty="0"/>
              <a:t>·     Il sito deve girare su Tomcat direttamente;</a:t>
            </a:r>
            <a:endParaRPr lang="en-IT" sz="1800" dirty="0"/>
          </a:p>
          <a:p>
            <a:r>
              <a:rPr lang="en-IT" dirty="0"/>
              <a:t>·     Usare il modello MVC</a:t>
            </a:r>
            <a:r>
              <a:rPr lang="it-IT" dirty="0"/>
              <a:t>:</a:t>
            </a:r>
            <a:endParaRPr lang="en-IT" sz="1800" dirty="0"/>
          </a:p>
          <a:p>
            <a:r>
              <a:rPr lang="en-IT" dirty="0"/>
              <a:t>·     Creare almeno due package: uno per le servlet, chiamato Control, ed uno per il Model, chiamato Model.</a:t>
            </a:r>
            <a:endParaRPr lang="en-IT" sz="1800" dirty="0"/>
          </a:p>
          <a:p>
            <a:r>
              <a:rPr lang="en-IT" dirty="0"/>
              <a:t>·     Il Model deve contenere i bean, il carrello e la logica dell’applicazione;</a:t>
            </a:r>
            <a:endParaRPr lang="en-IT" sz="1800" dirty="0"/>
          </a:p>
          <a:p>
            <a:pPr lvl="1"/>
            <a:r>
              <a:rPr lang="it-IT" dirty="0"/>
              <a:t>Utilizzare il modello DAO per implementare le operazioni CRUD;</a:t>
            </a:r>
            <a:endParaRPr lang="en-IT" sz="1600" dirty="0"/>
          </a:p>
          <a:p>
            <a:pPr lvl="1"/>
            <a:r>
              <a:rPr lang="it-IT" dirty="0"/>
              <a:t>Gestire le sessioni per realizzare il carrello;</a:t>
            </a:r>
            <a:endParaRPr lang="en-IT" sz="1600" dirty="0"/>
          </a:p>
          <a:p>
            <a:r>
              <a:rPr lang="en-IT" dirty="0"/>
              <a:t>·     Il codice HTML viene creato esclusivamente dalle JSP. JSP e HTML che formano il view</a:t>
            </a:r>
            <a:endParaRPr lang="en-IT" sz="1800" dirty="0"/>
          </a:p>
          <a:p>
            <a:r>
              <a:rPr lang="en-IT" dirty="0"/>
              <a:t>·     I form sono controllati con javascript. Il form viene inviato al server solo se corretto</a:t>
            </a:r>
            <a:r>
              <a:rPr lang="it-IT" dirty="0"/>
              <a:t> (validazione)</a:t>
            </a:r>
            <a:r>
              <a:rPr lang="en-IT" dirty="0"/>
              <a:t>. Usare le espressioni regolari per validare i campi del form. Mettere il "focus" sul campo in cui l'utente sta scrivendo. Visualizzare le istruzioni di compilazione di ogni campo di input nel placeholder. Fornire i messaggi di errore quando l'utente preme il submit (evitare gli alert).</a:t>
            </a:r>
            <a:endParaRPr lang="en-IT" sz="1800" dirty="0"/>
          </a:p>
        </p:txBody>
      </p:sp>
    </p:spTree>
    <p:extLst>
      <p:ext uri="{BB962C8B-B14F-4D97-AF65-F5344CB8AC3E}">
        <p14:creationId xmlns:p14="http://schemas.microsoft.com/office/powerpoint/2010/main" val="32317962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C8D72-3B38-D749-A04C-CB76F6DBA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Checklist</a:t>
            </a:r>
            <a:r>
              <a:rPr lang="it-IT" dirty="0"/>
              <a:t> per il superamento del progetto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78034-78B2-5041-A2B1-A7AAE33E1E6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T" dirty="0"/>
              <a:t>·     Usare JQuery per modificare il DOM in qualche pagina,</a:t>
            </a:r>
            <a:endParaRPr lang="en-IT" sz="1800" dirty="0"/>
          </a:p>
          <a:p>
            <a:r>
              <a:rPr lang="en-IT" dirty="0"/>
              <a:t>·     Usare JQuery + AJAX per scambiare piccole informazioni con il server (in formato JSON).</a:t>
            </a:r>
            <a:endParaRPr lang="en-IT" sz="1800" dirty="0"/>
          </a:p>
          <a:p>
            <a:r>
              <a:rPr lang="en-IT" dirty="0"/>
              <a:t>·     Gestire le sessioni per realizzare il carrello.</a:t>
            </a:r>
            <a:endParaRPr lang="en-IT" sz="1800" dirty="0"/>
          </a:p>
          <a:p>
            <a:r>
              <a:rPr lang="en-IT" dirty="0"/>
              <a:t>·     Usare JQUERY per animare le immagini al passaggio del mouse.</a:t>
            </a:r>
            <a:endParaRPr lang="en-IT" sz="1800" dirty="0"/>
          </a:p>
          <a:p>
            <a:r>
              <a:rPr lang="en-IT" dirty="0"/>
              <a:t>.   Usare i fragment (con include) nelle pagine JSP per creare header, footer e menu (esempio progetto negozio, L09 bis, JSP).</a:t>
            </a:r>
            <a:endParaRPr lang="en-IT" sz="1800" dirty="0"/>
          </a:p>
          <a:p>
            <a:r>
              <a:rPr lang="it-IT" dirty="0"/>
              <a:t>.    </a:t>
            </a:r>
            <a:r>
              <a:rPr lang="en-IT" dirty="0"/>
              <a:t>Va prevista la figura dell'amministratore e delle pagine a lui dedicate, accessibili solo dopo autenticazione (vedere lezione su Security). </a:t>
            </a:r>
            <a:endParaRPr lang="en-IT" sz="1800" dirty="0"/>
          </a:p>
          <a:p>
            <a:pPr lvl="1"/>
            <a:r>
              <a:rPr lang="en-IT" dirty="0"/>
              <a:t>Usare autenticazione programmata.</a:t>
            </a:r>
            <a:endParaRPr lang="en-IT" sz="1600" dirty="0"/>
          </a:p>
          <a:p>
            <a:pPr lvl="1"/>
            <a:r>
              <a:rPr lang="it-IT" dirty="0"/>
              <a:t>L</a:t>
            </a:r>
            <a:r>
              <a:rPr lang="en-IT" dirty="0"/>
              <a:t>'amministratore deve poter inserire, modificare, visualizzare e cancellare elementi del catalogo, visualizzare gli ordini complessivi, dalla data alla data e per cliente.</a:t>
            </a:r>
            <a:endParaRPr lang="en-IT" sz="1600" dirty="0"/>
          </a:p>
          <a:p>
            <a:pPr lvl="1"/>
            <a:r>
              <a:rPr lang="it-IT" dirty="0" err="1"/>
              <a:t>R</a:t>
            </a:r>
            <a:r>
              <a:rPr lang="en-IT" dirty="0"/>
              <a:t>equisito molto importante: il database deve essere strutturato in modo tale che se vengono modificati il prezzo o l'iva di un prodotto acquistato successivamente all'acquisto l'ordine del cliente mantiene i dati corretti.</a:t>
            </a:r>
            <a:endParaRPr lang="en-IT" sz="1600" dirty="0"/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110681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5332" y="277278"/>
            <a:ext cx="7773338" cy="766872"/>
          </a:xfrm>
        </p:spPr>
        <p:txBody>
          <a:bodyPr/>
          <a:lstStyle/>
          <a:p>
            <a:r>
              <a:rPr lang="it-IT" dirty="0"/>
              <a:t>Quale menù di navigazione?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7300"/>
            <a:ext cx="88519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4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Quale menù di navigazione? (2)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63" y="1682842"/>
            <a:ext cx="9141558" cy="402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542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dirty="0" err="1"/>
              <a:t>scketches</a:t>
            </a: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856587"/>
            <a:ext cx="70739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781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0"/>
            <a:ext cx="72891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872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0"/>
            <a:ext cx="7498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08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Un tema che rappresenti il contenuto del tuo sito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8900"/>
            <a:ext cx="9144000" cy="412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34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5332" y="239362"/>
            <a:ext cx="7773338" cy="766872"/>
          </a:xfrm>
        </p:spPr>
        <p:txBody>
          <a:bodyPr/>
          <a:lstStyle/>
          <a:p>
            <a:r>
              <a:rPr lang="it-IT" dirty="0"/>
              <a:t>Scegli le palette di colore e elementi grafici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49" y="1095885"/>
            <a:ext cx="5211690" cy="5149399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809" y="2204585"/>
            <a:ext cx="3876191" cy="263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846577"/>
      </p:ext>
    </p:extLst>
  </p:cSld>
  <p:clrMapOvr>
    <a:masterClrMapping/>
  </p:clrMapOvr>
</p:sld>
</file>

<file path=ppt/theme/theme1.xml><?xml version="1.0" encoding="utf-8"?>
<a:theme xmlns:a="http://schemas.openxmlformats.org/drawingml/2006/main" name="Goccia">
  <a:themeElements>
    <a:clrScheme name="Goccia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Goccia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occi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TM04033925[[fn=Goccia]]</Template>
  <TotalTime>5199</TotalTime>
  <Words>729</Words>
  <Application>Microsoft Macintosh PowerPoint</Application>
  <PresentationFormat>On-screen Show (4:3)</PresentationFormat>
  <Paragraphs>77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Tw Cen MT</vt:lpstr>
      <vt:lpstr>Goccia</vt:lpstr>
      <vt:lpstr>Corso di laurea in Informatica  Tecnologie Software per il Web</vt:lpstr>
      <vt:lpstr>Website Design</vt:lpstr>
      <vt:lpstr>Quale menù di navigazione?</vt:lpstr>
      <vt:lpstr>Quale menù di navigazione? (2)</vt:lpstr>
      <vt:lpstr>Design scketches</vt:lpstr>
      <vt:lpstr>PowerPoint Presentation</vt:lpstr>
      <vt:lpstr>PowerPoint Presentation</vt:lpstr>
      <vt:lpstr>Un tema che rappresenti il contenuto del tuo sito</vt:lpstr>
      <vt:lpstr>Scegli le palette di colore e elementi grafici</vt:lpstr>
      <vt:lpstr>Organizza i contenuti del sito</vt:lpstr>
      <vt:lpstr>Come procedere?</vt:lpstr>
      <vt:lpstr>PowerPoint Presentation</vt:lpstr>
      <vt:lpstr>Ordina i contenuti in mazzi collegati fra loro</vt:lpstr>
      <vt:lpstr>Dai ad ogni mazzo un nome corto e descrittivo</vt:lpstr>
      <vt:lpstr>PowerPoint Presentation</vt:lpstr>
      <vt:lpstr>Aggiungi i link</vt:lpstr>
      <vt:lpstr>Diagramma navigazionale con le Servlet</vt:lpstr>
      <vt:lpstr>Schema del DB</vt:lpstr>
      <vt:lpstr>Suggerimenti per il DB</vt:lpstr>
      <vt:lpstr>PowerPoint Presentation</vt:lpstr>
      <vt:lpstr>CHECKLIST</vt:lpstr>
      <vt:lpstr>Checklist per il superamento del progetto</vt:lpstr>
      <vt:lpstr>Checklist per il superamento del progetto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Antony Forgione</dc:creator>
  <cp:lastModifiedBy>Rita FRANCESE (francese@unisa.it)</cp:lastModifiedBy>
  <cp:revision>125</cp:revision>
  <cp:lastPrinted>2019-04-09T17:21:17Z</cp:lastPrinted>
  <dcterms:created xsi:type="dcterms:W3CDTF">2016-02-11T09:39:46Z</dcterms:created>
  <dcterms:modified xsi:type="dcterms:W3CDTF">2020-03-17T11:45:18Z</dcterms:modified>
</cp:coreProperties>
</file>